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 Light" panose="020B0604020202020204" charset="0"/>
      <p:regular r:id="rId13"/>
    </p:embeddedFont>
    <p:embeddedFont>
      <p:font typeface="Montserrat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50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Amazon 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 Power BI Project to unlock actionable insights from Amazon sales data. Created by Snehal Patil.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960" y="581382"/>
            <a:ext cx="6507123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 &amp; Future Vision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6960" y="1639729"/>
            <a:ext cx="4494728" cy="1532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Power BI dashboard provides a robust, clear, and interactive view of Amazon sales performance. It empowers stakeholders to make truly data-driven decisions, significantly improving sales tracking and deepening customer insights.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156960" y="3550023"/>
            <a:ext cx="3279815" cy="172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Enhancements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156960" y="3914418"/>
            <a:ext cx="449472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Comprehensive Profit &amp; Cost Analysis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56960" y="4287917"/>
            <a:ext cx="449472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Advanced Sales Forecasting Models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56960" y="4661416"/>
            <a:ext cx="449472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Detailed Customer Demographic Analysis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56960" y="5034915"/>
            <a:ext cx="4494728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Seamless Power BI Service Deployment for broader access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56960" y="5839420"/>
            <a:ext cx="3831908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Thank You!</a:t>
            </a:r>
            <a:endParaRPr lang="en-US" sz="30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748" y="1682829"/>
            <a:ext cx="2840593" cy="2840593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11126748" y="4738926"/>
            <a:ext cx="2840593" cy="2693670"/>
          </a:xfrm>
          <a:prstGeom prst="roundRect">
            <a:avLst>
              <a:gd name="adj" fmla="val 6402"/>
            </a:avLst>
          </a:prstGeom>
          <a:solidFill>
            <a:srgbClr val="D0D2E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8319" y="4997410"/>
            <a:ext cx="299323" cy="23943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809214" y="4978360"/>
            <a:ext cx="196655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Tools Utilized: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11809214" y="5469374"/>
            <a:ext cx="1966555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Power BI Desktop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11809214" y="5842873"/>
            <a:ext cx="1966555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Power Query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11809214" y="6216372"/>
            <a:ext cx="1966555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DAX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11809214" y="6589871"/>
            <a:ext cx="1966555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Excel / CSV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11809214" y="6963370"/>
            <a:ext cx="1966555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GitHub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1242"/>
            <a:ext cx="9513332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Unpacking the Business Challenge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4263271"/>
            <a:ext cx="4233386" cy="2795707"/>
          </a:xfrm>
          <a:prstGeom prst="roundRect">
            <a:avLst>
              <a:gd name="adj" fmla="val 690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41" y="4485323"/>
            <a:ext cx="643533" cy="64353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668" y="4662249"/>
            <a:ext cx="289560" cy="2895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72741" y="534328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Customer Behavior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972741" y="5807154"/>
            <a:ext cx="3789283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Understanding what drives customer buying decisions.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5198507" y="4263271"/>
            <a:ext cx="4233386" cy="2795707"/>
          </a:xfrm>
          <a:prstGeom prst="roundRect">
            <a:avLst>
              <a:gd name="adj" fmla="val 690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558" y="4485323"/>
            <a:ext cx="643533" cy="643533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7485" y="4662249"/>
            <a:ext cx="289560" cy="28956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20558" y="534328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Sales Patterns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5420558" y="5807154"/>
            <a:ext cx="3789283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Identifying trends and variations across product categories and time.</a:t>
            </a:r>
            <a:endParaRPr lang="en-US" sz="1650" dirty="0"/>
          </a:p>
        </p:txBody>
      </p:sp>
      <p:sp>
        <p:nvSpPr>
          <p:cNvPr id="14" name="Shape 7"/>
          <p:cNvSpPr/>
          <p:nvPr/>
        </p:nvSpPr>
        <p:spPr>
          <a:xfrm>
            <a:off x="9646325" y="4263271"/>
            <a:ext cx="4233386" cy="2795707"/>
          </a:xfrm>
          <a:prstGeom prst="roundRect">
            <a:avLst>
              <a:gd name="adj" fmla="val 690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8376" y="4485323"/>
            <a:ext cx="643533" cy="643533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5303" y="4662249"/>
            <a:ext cx="289560" cy="28956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68376" y="5343287"/>
            <a:ext cx="300823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Management Insights</a:t>
            </a:r>
            <a:endParaRPr lang="en-US" sz="2100" dirty="0"/>
          </a:p>
        </p:txBody>
      </p:sp>
      <p:sp>
        <p:nvSpPr>
          <p:cNvPr id="18" name="Text 9"/>
          <p:cNvSpPr/>
          <p:nvPr/>
        </p:nvSpPr>
        <p:spPr>
          <a:xfrm>
            <a:off x="9868376" y="5807154"/>
            <a:ext cx="3789283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Providing a clear, concise view of sales performance, top products, and customer engagement.</a:t>
            </a:r>
            <a:endParaRPr lang="en-US" sz="1650" dirty="0"/>
          </a:p>
        </p:txBody>
      </p:sp>
      <p:sp>
        <p:nvSpPr>
          <p:cNvPr id="19" name="Text 10"/>
          <p:cNvSpPr/>
          <p:nvPr/>
        </p:nvSpPr>
        <p:spPr>
          <a:xfrm>
            <a:off x="750689" y="7300198"/>
            <a:ext cx="13129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Amazon seeks to leverage data to optimize sales strategies and enhance customer satisfaction.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9310"/>
            <a:ext cx="11551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Objectives: Guiding Our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1718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311718"/>
            <a:ext cx="121920" cy="24480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56901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Sales Performance Deep Dive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41376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Analyze Year-to-Date (YTD) and Quarter-to-Date (QTD) sales to gauge overall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311718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2311718"/>
            <a:ext cx="121920" cy="24480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2569012"/>
            <a:ext cx="33044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Category Identification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305943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Identify top-performing product categories to inform inventory and marketing strategies.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311718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311718"/>
            <a:ext cx="121920" cy="24480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256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Trend Tracking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305943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Monitor monthly and weekly sales trends to predict future demand and seasonality.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4986576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986576"/>
            <a:ext cx="121920" cy="20937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42524" y="5243870"/>
            <a:ext cx="3388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Customer Engagement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42524" y="573428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Analyze customer reviews to understand product sentiment and satisfaction.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5216962" y="4986576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82" y="4986576"/>
            <a:ext cx="121920" cy="20937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65696" y="5243870"/>
            <a:ext cx="3189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565696" y="573428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Develop a dynamic Power BI dashboard for intuitive data exploration.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504" y="324922"/>
            <a:ext cx="4771073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Dataset Overview &amp; Preparation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3504" y="989409"/>
            <a:ext cx="1772364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Source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13504" y="1329095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Amazon product sales dataset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3504" y="1559362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Format: CSV / Excel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3504" y="1866424"/>
            <a:ext cx="1772364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Records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13504" y="2206109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Product Name &amp; Category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13504" y="2436376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Price &amp; Quantity Sold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13504" y="2666643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Sales Date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13504" y="2896910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Reviews Count</a:t>
            </a:r>
            <a:endParaRPr lang="en-US" sz="9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4" y="3218736"/>
            <a:ext cx="6757630" cy="675763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66886" y="989409"/>
            <a:ext cx="2467451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Cleaning with Power Query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466886" y="1329095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Removed duplicates for data integrity.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466886" y="1559362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Handled missing values to prevent analytical gaps.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7466886" y="1789628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Corrected data types for accurate calculations.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7466886" y="2019895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Standardized naming for consistency.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7466886" y="2250162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Created a dedicated Date Table to enrich time-based analysis.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7466886" y="2480429"/>
            <a:ext cx="675763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Extracted Year, Month, and Week for granular trend analysis.</a:t>
            </a:r>
            <a:endParaRPr lang="en-US" sz="9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886" y="2802255"/>
            <a:ext cx="6757630" cy="6757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573643"/>
            <a:ext cx="7685961" cy="130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Modeling &amp; DAX Measures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5420" y="2187893"/>
            <a:ext cx="833199" cy="1533525"/>
          </a:xfrm>
          <a:prstGeom prst="roundRect">
            <a:avLst>
              <a:gd name="adj" fmla="val 36002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5809" y="2798445"/>
            <a:ext cx="312420" cy="3124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56859" y="239613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Relational Model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256859" y="2846427"/>
            <a:ext cx="664452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Established strong relationships between the core Amazon_Data and our custom Date Table.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15420" y="3929658"/>
            <a:ext cx="833199" cy="2825115"/>
          </a:xfrm>
          <a:prstGeom prst="roundRect">
            <a:avLst>
              <a:gd name="adj" fmla="val 36002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5809" y="5186005"/>
            <a:ext cx="312420" cy="3124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56859" y="4137898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DAX Measures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256859" y="4588193"/>
            <a:ext cx="664452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YTD Sales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256859" y="4994434"/>
            <a:ext cx="664452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QTD Sales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256859" y="5400675"/>
            <a:ext cx="664452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YTD Products Sold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256859" y="5806916"/>
            <a:ext cx="664452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YTD Reviews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256859" y="6213158"/>
            <a:ext cx="664452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% Contribution by Category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6215420" y="6989088"/>
            <a:ext cx="768596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These measures form the backbone of our analytical insights, driving the dashboard's capabilities.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661" y="720090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Performance Indicators (KPIs)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3661" y="2300288"/>
            <a:ext cx="7716679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Snapshot of overall business performance, highlighting critical metrics: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3661" y="2957751"/>
            <a:ext cx="2402324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$2.18M</a:t>
            </a:r>
            <a:endParaRPr lang="en-US" sz="5250" dirty="0"/>
          </a:p>
        </p:txBody>
      </p:sp>
      <p:sp>
        <p:nvSpPr>
          <p:cNvPr id="6" name="Text 3"/>
          <p:cNvSpPr/>
          <p:nvPr/>
        </p:nvSpPr>
        <p:spPr>
          <a:xfrm>
            <a:off x="713661" y="3885367"/>
            <a:ext cx="240232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YTD Sales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3661" y="4326255"/>
            <a:ext cx="2402324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Total sales for the year to date.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370778" y="2957751"/>
            <a:ext cx="2402324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$811.09K</a:t>
            </a:r>
            <a:endParaRPr lang="en-US" sz="5250" dirty="0"/>
          </a:p>
        </p:txBody>
      </p:sp>
      <p:sp>
        <p:nvSpPr>
          <p:cNvPr id="9" name="Text 6"/>
          <p:cNvSpPr/>
          <p:nvPr/>
        </p:nvSpPr>
        <p:spPr>
          <a:xfrm>
            <a:off x="3370778" y="3885367"/>
            <a:ext cx="240232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QTD Sales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3370778" y="4326255"/>
            <a:ext cx="2402324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Total sales for the quarter to date.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27896" y="2957751"/>
            <a:ext cx="2402324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27.75K</a:t>
            </a:r>
            <a:endParaRPr lang="en-US" sz="5250" dirty="0"/>
          </a:p>
        </p:txBody>
      </p:sp>
      <p:sp>
        <p:nvSpPr>
          <p:cNvPr id="12" name="Text 9"/>
          <p:cNvSpPr/>
          <p:nvPr/>
        </p:nvSpPr>
        <p:spPr>
          <a:xfrm>
            <a:off x="6027896" y="3885367"/>
            <a:ext cx="240232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YTD Products Sold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027896" y="4326255"/>
            <a:ext cx="2402324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Total units of products sold this year.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370778" y="5488424"/>
            <a:ext cx="2402324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19.42M</a:t>
            </a:r>
            <a:endParaRPr lang="en-US" sz="5250" dirty="0"/>
          </a:p>
        </p:txBody>
      </p:sp>
      <p:sp>
        <p:nvSpPr>
          <p:cNvPr id="15" name="Text 12"/>
          <p:cNvSpPr/>
          <p:nvPr/>
        </p:nvSpPr>
        <p:spPr>
          <a:xfrm>
            <a:off x="3370778" y="6416040"/>
            <a:ext cx="240232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YTD Reviews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3370778" y="6856928"/>
            <a:ext cx="2402324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Cumulative customer reviews received.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5375"/>
            <a:ext cx="66796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Dashboard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44879"/>
            <a:ext cx="574917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Interactive Visualizations Include: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6103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Monthly Sales Trend (Line Chart)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525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Weekly Sales Analysis (Bar Chart)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947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Category-wise Sales Table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369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Top 5 Products by Sales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3791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Top 5 Products by Reviews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8213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Dynamic Product Category Slicer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8163" y="542211"/>
            <a:ext cx="5213152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Insights from the Data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538163" y="1483995"/>
            <a:ext cx="8067675" cy="1139547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" y="1461135"/>
            <a:ext cx="8067675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376" y="1253371"/>
            <a:ext cx="461248" cy="4612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79727" y="1368623"/>
            <a:ext cx="18442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714732" y="1868448"/>
            <a:ext cx="2761059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High-Performing Categories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714732" y="2200870"/>
            <a:ext cx="7714536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Men's Shoes and Camera categories are leading in YTD sales, indicating strong market demand.</a:t>
            </a:r>
            <a:endParaRPr lang="en-US" sz="1200" dirty="0"/>
          </a:p>
        </p:txBody>
      </p:sp>
      <p:sp>
        <p:nvSpPr>
          <p:cNvPr id="10" name="Shape 5"/>
          <p:cNvSpPr/>
          <p:nvPr/>
        </p:nvSpPr>
        <p:spPr>
          <a:xfrm>
            <a:off x="538163" y="3007876"/>
            <a:ext cx="8067675" cy="1385649"/>
          </a:xfrm>
          <a:prstGeom prst="roundRect">
            <a:avLst>
              <a:gd name="adj" fmla="val 7919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" y="2985016"/>
            <a:ext cx="8067675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376" y="2777252"/>
            <a:ext cx="461248" cy="4612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79727" y="2892504"/>
            <a:ext cx="18442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450" dirty="0"/>
          </a:p>
        </p:txBody>
      </p:sp>
      <p:sp>
        <p:nvSpPr>
          <p:cNvPr id="14" name="Text 7"/>
          <p:cNvSpPr/>
          <p:nvPr/>
        </p:nvSpPr>
        <p:spPr>
          <a:xfrm>
            <a:off x="714732" y="3392329"/>
            <a:ext cx="3055144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Engagement vs. Sales Disparity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714732" y="3724751"/>
            <a:ext cx="7714536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Some products garner high reviews but show lower sales, suggesting a need for focused marketing or visibility enhancement.</a:t>
            </a:r>
            <a:endParaRPr lang="en-US" sz="1200" dirty="0"/>
          </a:p>
        </p:txBody>
      </p:sp>
      <p:sp>
        <p:nvSpPr>
          <p:cNvPr id="16" name="Shape 9"/>
          <p:cNvSpPr/>
          <p:nvPr/>
        </p:nvSpPr>
        <p:spPr>
          <a:xfrm>
            <a:off x="538163" y="4777859"/>
            <a:ext cx="8067675" cy="1139547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" y="4754999"/>
            <a:ext cx="8067675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376" y="4547235"/>
            <a:ext cx="461248" cy="46124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479727" y="4662488"/>
            <a:ext cx="18442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450" dirty="0"/>
          </a:p>
        </p:txBody>
      </p:sp>
      <p:sp>
        <p:nvSpPr>
          <p:cNvPr id="20" name="Text 11"/>
          <p:cNvSpPr/>
          <p:nvPr/>
        </p:nvSpPr>
        <p:spPr>
          <a:xfrm>
            <a:off x="714732" y="5162312"/>
            <a:ext cx="213443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Seasonal Sales Trends</a:t>
            </a:r>
            <a:endParaRPr lang="en-US" sz="1500" dirty="0"/>
          </a:p>
        </p:txBody>
      </p:sp>
      <p:sp>
        <p:nvSpPr>
          <p:cNvPr id="21" name="Text 12"/>
          <p:cNvSpPr/>
          <p:nvPr/>
        </p:nvSpPr>
        <p:spPr>
          <a:xfrm>
            <a:off x="714732" y="5494734"/>
            <a:ext cx="7714536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Sales exhibit clear seasonal patterns across different months, crucial for inventory and promotion planning.</a:t>
            </a:r>
            <a:endParaRPr lang="en-US" sz="1200" dirty="0"/>
          </a:p>
        </p:txBody>
      </p:sp>
      <p:sp>
        <p:nvSpPr>
          <p:cNvPr id="22" name="Shape 13"/>
          <p:cNvSpPr/>
          <p:nvPr/>
        </p:nvSpPr>
        <p:spPr>
          <a:xfrm>
            <a:off x="538163" y="6301740"/>
            <a:ext cx="8067675" cy="1385649"/>
          </a:xfrm>
          <a:prstGeom prst="roundRect">
            <a:avLst>
              <a:gd name="adj" fmla="val 7919"/>
            </a:avLst>
          </a:prstGeom>
          <a:solidFill>
            <a:srgbClr val="FFFFFF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" y="6278880"/>
            <a:ext cx="8067675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376" y="6071116"/>
            <a:ext cx="461248" cy="46124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479727" y="6186368"/>
            <a:ext cx="18442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1450" dirty="0"/>
          </a:p>
        </p:txBody>
      </p:sp>
      <p:sp>
        <p:nvSpPr>
          <p:cNvPr id="26" name="Text 15"/>
          <p:cNvSpPr/>
          <p:nvPr/>
        </p:nvSpPr>
        <p:spPr>
          <a:xfrm>
            <a:off x="714732" y="6686193"/>
            <a:ext cx="1922264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Weekly Growth</a:t>
            </a:r>
            <a:endParaRPr lang="en-US" sz="1500" dirty="0"/>
          </a:p>
        </p:txBody>
      </p:sp>
      <p:sp>
        <p:nvSpPr>
          <p:cNvPr id="27" name="Text 16"/>
          <p:cNvSpPr/>
          <p:nvPr/>
        </p:nvSpPr>
        <p:spPr>
          <a:xfrm>
            <a:off x="714732" y="7018615"/>
            <a:ext cx="7714536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Weekly sales tend to increase in later weeks, pointing towards potential end-of-month or end-of-period purchase behaviors.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Actionable Business Recommendations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348" y="2217658"/>
            <a:ext cx="241732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Targeted Marketing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30348" y="263425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Initiate campaigns for high-review, low-sales products to boost conversions and visibility.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348" y="3635812"/>
            <a:ext cx="283214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Inventory Optimization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30348" y="4052411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Align stock levels with top-performing categories to meet demand efficiently and reduce holding costs.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348" y="5053965"/>
            <a:ext cx="258925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Strategic Promotions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30348" y="5470565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Schedule promotional activities during identified peak sales months to maximize revenue.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348" y="6472118"/>
            <a:ext cx="279415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Product Enhancement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30348" y="688871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Utilize customer review insights to improve product quality and enhance market appeal.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Office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 Medium</vt:lpstr>
      <vt:lpstr>Inter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Sneha patil</cp:lastModifiedBy>
  <cp:revision>3</cp:revision>
  <dcterms:created xsi:type="dcterms:W3CDTF">2025-12-19T11:43:11Z</dcterms:created>
  <dcterms:modified xsi:type="dcterms:W3CDTF">2025-12-19T12:05:06Z</dcterms:modified>
</cp:coreProperties>
</file>